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9AA0A6"/>
          </p15:clr>
        </p15:guide>
        <p15:guide id="2" pos="3840">
          <p15:clr>
            <a:srgbClr val="9AA0A6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gCk3tP6aMBJkNmUZz3JTLCzVrW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46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99e40675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99e40675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italia.i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id="{2CBF8760-F550-4BD5-9C31-9030F525F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Google Shape;96;p1">
            <a:extLst>
              <a:ext uri="{FF2B5EF4-FFF2-40B4-BE49-F238E27FC236}">
                <a16:creationId xmlns:a16="http://schemas.microsoft.com/office/drawing/2014/main" id="{3D590C2C-F2E0-49C3-854B-0C83C703ED1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779815" y="3985550"/>
            <a:ext cx="5788025" cy="1241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1" i="1" dirty="0"/>
              <a:t>NOME SOCIETÀ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273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1"/>
              <a:t>Quali parametri utilizzate per valutare i successi della vostra società?  (ad es. ROI, % crescita di fatturato, n. di prodotti/servizi venduti ecc.)</a:t>
            </a:r>
            <a:endParaRPr/>
          </a:p>
        </p:txBody>
      </p:sp>
      <p:sp>
        <p:nvSpPr>
          <p:cNvPr id="170" name="Google Shape;170;p10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8088DD2-2C0A-4424-966E-19F606C03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lang="en-US" sz="2400" b="1" i="1"/>
            </a:br>
            <a:r>
              <a:rPr lang="en-US" sz="2400" b="1" i="1"/>
              <a:t>Quali sfide pensate di dover affrontare nei prossimi dodici mesi?</a:t>
            </a:r>
            <a:br>
              <a:rPr lang="en-US" sz="2400" b="1" i="1"/>
            </a:br>
            <a:endParaRPr sz="2500" b="1" i="1"/>
          </a:p>
        </p:txBody>
      </p:sp>
      <p:sp>
        <p:nvSpPr>
          <p:cNvPr id="178" name="Google Shape;178;p11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4800B6F-3138-4578-8C83-80EBBAF82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lang="en-US" sz="2400" b="1" i="1" dirty="0"/>
            </a:br>
            <a:r>
              <a:rPr lang="en-US" sz="2400" b="1" i="1" dirty="0"/>
              <a:t>Qual è il </a:t>
            </a:r>
            <a:r>
              <a:rPr lang="en-US" sz="2400" b="1" i="1" dirty="0" err="1"/>
              <a:t>modello</a:t>
            </a:r>
            <a:r>
              <a:rPr lang="en-US" sz="2400" b="1" i="1" dirty="0"/>
              <a:t> di </a:t>
            </a:r>
            <a:r>
              <a:rPr lang="en-US" sz="2400" b="1" i="1" dirty="0" err="1"/>
              <a:t>sostenibilità</a:t>
            </a:r>
            <a:r>
              <a:rPr lang="en-US" sz="2400" b="1" i="1" dirty="0"/>
              <a:t> </a:t>
            </a:r>
            <a:r>
              <a:rPr lang="en-US" sz="2400" b="1" i="1" dirty="0" err="1"/>
              <a:t>economica</a:t>
            </a:r>
            <a:r>
              <a:rPr lang="en-US" sz="2400" b="1" i="1" dirty="0"/>
              <a:t> del </a:t>
            </a:r>
            <a:r>
              <a:rPr lang="en-US" sz="2400" b="1" i="1" dirty="0" err="1"/>
              <a:t>progetto</a:t>
            </a:r>
            <a:r>
              <a:rPr lang="en-US" sz="2400" b="1" i="1" dirty="0"/>
              <a:t>? </a:t>
            </a:r>
            <a:r>
              <a:rPr lang="en-US" sz="2400" b="1" i="1" dirty="0" err="1"/>
              <a:t>Quali</a:t>
            </a:r>
            <a:r>
              <a:rPr lang="en-US" sz="2400" b="1" i="1" dirty="0"/>
              <a:t> </a:t>
            </a:r>
            <a:r>
              <a:rPr lang="en-US" sz="2400" b="1" i="1" dirty="0" err="1"/>
              <a:t>ricavi</a:t>
            </a:r>
            <a:r>
              <a:rPr lang="en-US" sz="2400" b="1" i="1" dirty="0"/>
              <a:t> e </a:t>
            </a:r>
            <a:r>
              <a:rPr lang="en-US" sz="2400" b="1" i="1" dirty="0" err="1"/>
              <a:t>costi</a:t>
            </a:r>
            <a:r>
              <a:rPr lang="en-US" sz="2400" b="1" i="1" dirty="0"/>
              <a:t> </a:t>
            </a:r>
            <a:r>
              <a:rPr lang="en-US" sz="2400" b="1" i="1" dirty="0" err="1"/>
              <a:t>avete</a:t>
            </a:r>
            <a:r>
              <a:rPr lang="en-US" sz="2400" b="1" i="1" dirty="0"/>
              <a:t> </a:t>
            </a:r>
            <a:r>
              <a:rPr lang="en-US" sz="2400" b="1" i="1" dirty="0" err="1"/>
              <a:t>stimato</a:t>
            </a:r>
            <a:r>
              <a:rPr lang="en-US" sz="2400" b="1" i="1" dirty="0"/>
              <a:t> </a:t>
            </a:r>
            <a:r>
              <a:rPr lang="en-US" sz="2400" b="1" i="1" dirty="0" err="1"/>
              <a:t>nei</a:t>
            </a:r>
            <a:r>
              <a:rPr lang="en-US" sz="2400" b="1" i="1" dirty="0"/>
              <a:t> </a:t>
            </a:r>
            <a:r>
              <a:rPr lang="en-US" sz="2400" b="1" i="1" dirty="0" err="1"/>
              <a:t>prossimi</a:t>
            </a:r>
            <a:r>
              <a:rPr lang="en-US" sz="2400" b="1" i="1" dirty="0"/>
              <a:t> 36 </a:t>
            </a:r>
            <a:r>
              <a:rPr lang="en-US" sz="2400" b="1" i="1" dirty="0" err="1"/>
              <a:t>mesi</a:t>
            </a:r>
            <a:r>
              <a:rPr lang="en-US" sz="2400" b="1" i="1" dirty="0"/>
              <a:t>? </a:t>
            </a:r>
            <a:r>
              <a:rPr lang="en-US" sz="2400" b="1" i="1" dirty="0" err="1"/>
              <a:t>Quali</a:t>
            </a:r>
            <a:r>
              <a:rPr lang="en-US" sz="2400" b="1" i="1" dirty="0"/>
              <a:t> </a:t>
            </a:r>
            <a:r>
              <a:rPr lang="en-US" sz="2400" b="1" i="1" dirty="0" err="1"/>
              <a:t>investimenti</a:t>
            </a:r>
            <a:r>
              <a:rPr lang="en-US" sz="2400" b="1" i="1" dirty="0"/>
              <a:t> </a:t>
            </a:r>
            <a:r>
              <a:rPr lang="en-US" sz="2400" b="1" i="1" dirty="0" err="1"/>
              <a:t>sono</a:t>
            </a:r>
            <a:r>
              <a:rPr lang="en-US" sz="2400" b="1" i="1" dirty="0"/>
              <a:t> </a:t>
            </a:r>
            <a:r>
              <a:rPr lang="en-US" sz="2400" b="1" i="1" dirty="0" err="1"/>
              <a:t>necessari</a:t>
            </a:r>
            <a:r>
              <a:rPr lang="en-US" sz="2400" b="1" i="1" dirty="0"/>
              <a:t> per </a:t>
            </a:r>
            <a:r>
              <a:rPr lang="en-US" sz="2400" b="1" i="1" dirty="0" err="1"/>
              <a:t>supportare</a:t>
            </a:r>
            <a:r>
              <a:rPr lang="en-US" sz="2400" b="1" i="1" dirty="0"/>
              <a:t> la vostra </a:t>
            </a:r>
            <a:r>
              <a:rPr lang="en-US" sz="2400" b="1" i="1" dirty="0" err="1"/>
              <a:t>iniziativa</a:t>
            </a:r>
            <a:r>
              <a:rPr lang="en-US" sz="2400" b="1" i="1" dirty="0"/>
              <a:t>?</a:t>
            </a:r>
            <a:br>
              <a:rPr lang="en-US" sz="2400" b="1" i="1" dirty="0"/>
            </a:br>
            <a:endParaRPr sz="2500" b="1" i="1" dirty="0"/>
          </a:p>
        </p:txBody>
      </p:sp>
      <p:sp>
        <p:nvSpPr>
          <p:cNvPr id="186" name="Google Shape;186;p1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5A2D105-7999-4287-9DE6-7D012AF14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99e4067553_0_0"/>
          <p:cNvSpPr/>
          <p:nvPr/>
        </p:nvSpPr>
        <p:spPr>
          <a:xfrm>
            <a:off x="-1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g99e4067553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lang="en-US" sz="2400" b="1" i="1">
                <a:highlight>
                  <a:srgbClr val="FFFF00"/>
                </a:highlight>
              </a:rPr>
            </a:br>
            <a:r>
              <a:rPr lang="en-US" sz="2400" b="1" i="1"/>
              <a:t>Su quali dimensioni sociali, ambientali e territoriali impatterà il vostro progetto?</a:t>
            </a:r>
            <a:br>
              <a:rPr lang="en-US" sz="2400" b="1" i="1"/>
            </a:br>
            <a:endParaRPr sz="2500" b="1" i="1"/>
          </a:p>
        </p:txBody>
      </p:sp>
      <p:sp>
        <p:nvSpPr>
          <p:cNvPr id="194" name="Google Shape;194;g99e4067553_0_0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500" cy="3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52A838C-0179-451E-8F29-B70E20AE2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lang="en-US" sz="2400" b="1" i="1"/>
            </a:br>
            <a:r>
              <a:rPr lang="en-US" sz="2400" b="1" i="1"/>
              <a:t>Firma digitale</a:t>
            </a:r>
            <a:endParaRPr sz="2500" b="1" i="1"/>
          </a:p>
        </p:txBody>
      </p:sp>
      <p:sp>
        <p:nvSpPr>
          <p:cNvPr id="210" name="Google Shape;210;p13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 err="1"/>
              <a:t>Apponendo</a:t>
            </a:r>
            <a:r>
              <a:rPr lang="en-US" sz="2000" dirty="0"/>
              <a:t> la </a:t>
            </a:r>
            <a:r>
              <a:rPr lang="en-US" sz="2000" dirty="0" err="1"/>
              <a:t>firma</a:t>
            </a:r>
            <a:r>
              <a:rPr lang="en-US" sz="2000" dirty="0"/>
              <a:t> </a:t>
            </a:r>
            <a:r>
              <a:rPr lang="en-US" sz="2000" dirty="0" err="1"/>
              <a:t>digitale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questo</a:t>
            </a:r>
            <a:r>
              <a:rPr lang="en-US" sz="2000" dirty="0"/>
              <a:t> </a:t>
            </a:r>
            <a:r>
              <a:rPr lang="en-US" sz="2000" dirty="0" err="1"/>
              <a:t>documento</a:t>
            </a:r>
            <a:r>
              <a:rPr lang="en-US" sz="2000" dirty="0"/>
              <a:t>, </a:t>
            </a:r>
            <a:r>
              <a:rPr lang="en-US" sz="2000" dirty="0" err="1"/>
              <a:t>chiedo</a:t>
            </a:r>
            <a:r>
              <a:rPr lang="en-US" sz="2000" dirty="0"/>
              <a:t> di </a:t>
            </a:r>
            <a:r>
              <a:rPr lang="en-US" sz="2000" dirty="0" err="1"/>
              <a:t>partecipare</a:t>
            </a:r>
            <a:r>
              <a:rPr lang="en-US" sz="2000" dirty="0"/>
              <a:t> </a:t>
            </a:r>
            <a:r>
              <a:rPr lang="en-US" sz="2000" dirty="0" err="1"/>
              <a:t>alla</a:t>
            </a:r>
            <a:r>
              <a:rPr lang="en-US" sz="2000" dirty="0"/>
              <a:t> </a:t>
            </a:r>
            <a:r>
              <a:rPr lang="en-US" sz="2000" dirty="0" err="1"/>
              <a:t>selezione</a:t>
            </a:r>
            <a:r>
              <a:rPr lang="en-US" sz="2000" dirty="0"/>
              <a:t> per BRAVO INNOVATION HUB e </a:t>
            </a:r>
            <a:r>
              <a:rPr lang="en-US" sz="2000" dirty="0" err="1"/>
              <a:t>accetto</a:t>
            </a:r>
            <a:r>
              <a:rPr lang="en-US" sz="2000" dirty="0"/>
              <a:t>, </a:t>
            </a:r>
            <a:r>
              <a:rPr lang="en-US" sz="2000" dirty="0" err="1"/>
              <a:t>incondizionatamente</a:t>
            </a:r>
            <a:r>
              <a:rPr lang="en-US" sz="2000" dirty="0"/>
              <a:t> e </a:t>
            </a:r>
            <a:r>
              <a:rPr lang="en-US" sz="2000" dirty="0" err="1"/>
              <a:t>irrevocabilmente</a:t>
            </a:r>
            <a:r>
              <a:rPr lang="en-US" sz="2000" dirty="0"/>
              <a:t>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regolamento</a:t>
            </a:r>
            <a:r>
              <a:rPr lang="en-US" sz="2000" dirty="0"/>
              <a:t> </a:t>
            </a:r>
            <a:r>
              <a:rPr lang="en-US" sz="2000" dirty="0" err="1"/>
              <a:t>pubblicato</a:t>
            </a:r>
            <a:r>
              <a:rPr lang="en-US" sz="2000" dirty="0"/>
              <a:t> </a:t>
            </a:r>
            <a:r>
              <a:rPr lang="en-US" sz="2000" dirty="0" err="1"/>
              <a:t>sul</a:t>
            </a:r>
            <a:r>
              <a:rPr lang="en-US" sz="2000" dirty="0"/>
              <a:t> </a:t>
            </a:r>
            <a:r>
              <a:rPr lang="en-US" sz="2000" dirty="0" err="1"/>
              <a:t>sito</a:t>
            </a:r>
            <a:r>
              <a:rPr lang="en-US" sz="2000" dirty="0"/>
              <a:t> </a:t>
            </a:r>
            <a:r>
              <a:rPr lang="en-US" sz="2000" u="sng" dirty="0">
                <a:solidFill>
                  <a:schemeClr val="hlink"/>
                </a:solidFill>
                <a:hlinkClick r:id="rId3"/>
              </a:rPr>
              <a:t>www.invitalia.it</a:t>
            </a:r>
            <a:r>
              <a:rPr lang="en-US" sz="2000" dirty="0"/>
              <a:t> </a:t>
            </a:r>
            <a:r>
              <a:rPr lang="en-US" sz="2000" dirty="0" err="1"/>
              <a:t>sezione</a:t>
            </a:r>
            <a:r>
              <a:rPr lang="en-US" sz="2000" dirty="0"/>
              <a:t> Bravo Innovation HUB.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b="1" dirty="0" err="1"/>
              <a:t>Gli</a:t>
            </a:r>
            <a:r>
              <a:rPr lang="en-US" b="1" dirty="0"/>
              <a:t> </a:t>
            </a:r>
            <a:r>
              <a:rPr lang="en-US" b="1" dirty="0" err="1"/>
              <a:t>allegati</a:t>
            </a:r>
            <a:r>
              <a:rPr lang="en-US" b="1" dirty="0"/>
              <a:t>, </a:t>
            </a:r>
            <a:r>
              <a:rPr lang="en-US" b="1" dirty="0" err="1"/>
              <a:t>nel</a:t>
            </a:r>
            <a:r>
              <a:rPr lang="en-US" b="1" dirty="0"/>
              <a:t> </a:t>
            </a:r>
            <a:r>
              <a:rPr lang="en-US" b="1" dirty="0" err="1"/>
              <a:t>complesso</a:t>
            </a:r>
            <a:r>
              <a:rPr lang="en-US" b="1" dirty="0"/>
              <a:t>, non </a:t>
            </a:r>
            <a:r>
              <a:rPr lang="en-US" b="1" dirty="0" err="1"/>
              <a:t>dovranno</a:t>
            </a:r>
            <a:r>
              <a:rPr lang="en-US" b="1" dirty="0"/>
              <a:t> </a:t>
            </a:r>
            <a:r>
              <a:rPr lang="en-US" b="1" dirty="0" err="1"/>
              <a:t>avere</a:t>
            </a:r>
            <a:r>
              <a:rPr lang="en-US" b="1" dirty="0"/>
              <a:t> una </a:t>
            </a:r>
            <a:r>
              <a:rPr lang="en-US" b="1" dirty="0" err="1"/>
              <a:t>dimensione</a:t>
            </a:r>
            <a:r>
              <a:rPr lang="en-US" b="1" dirty="0"/>
              <a:t> </a:t>
            </a:r>
            <a:r>
              <a:rPr lang="en-US" b="1" dirty="0" err="1"/>
              <a:t>superiore</a:t>
            </a:r>
            <a:r>
              <a:rPr lang="en-US" b="1" dirty="0"/>
              <a:t> a 40 MB.</a:t>
            </a:r>
            <a:endParaRPr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B7F03D9-0F74-437C-88EC-BF77C613C7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ctrTitle"/>
          </p:nvPr>
        </p:nvSpPr>
        <p:spPr>
          <a:xfrm>
            <a:off x="288475" y="176214"/>
            <a:ext cx="10515600" cy="1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1"/>
              <a:t>Inserite i dati della società </a:t>
            </a:r>
            <a:endParaRPr/>
          </a:p>
        </p:txBody>
      </p:sp>
      <p:sp>
        <p:nvSpPr>
          <p:cNvPr id="106" name="Google Shape;106;p2"/>
          <p:cNvSpPr txBox="1">
            <a:spLocks noGrp="1"/>
          </p:cNvSpPr>
          <p:nvPr>
            <p:ph type="subTitle" idx="1"/>
          </p:nvPr>
        </p:nvSpPr>
        <p:spPr>
          <a:xfrm>
            <a:off x="838200" y="1847128"/>
            <a:ext cx="4894690" cy="427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Nome </a:t>
            </a:r>
            <a:r>
              <a:rPr lang="en-US" sz="1800" dirty="0" err="1"/>
              <a:t>società</a:t>
            </a:r>
            <a:r>
              <a:rPr lang="en-US" sz="1800" dirty="0"/>
              <a:t>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Data </a:t>
            </a:r>
            <a:r>
              <a:rPr lang="en-US" sz="1800" dirty="0" err="1"/>
              <a:t>costituzione</a:t>
            </a:r>
            <a:r>
              <a:rPr lang="en-US" sz="1800" dirty="0"/>
              <a:t>: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Data </a:t>
            </a:r>
            <a:r>
              <a:rPr lang="en-US" sz="1800" dirty="0" err="1"/>
              <a:t>iscrizione</a:t>
            </a:r>
            <a:r>
              <a:rPr lang="en-US" sz="1800" dirty="0"/>
              <a:t> al </a:t>
            </a:r>
            <a:r>
              <a:rPr lang="en-US" sz="1800" dirty="0" err="1"/>
              <a:t>registro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</a:t>
            </a:r>
            <a:r>
              <a:rPr lang="en-US" sz="1800" dirty="0" err="1"/>
              <a:t>imprese</a:t>
            </a:r>
            <a:r>
              <a:rPr lang="en-US" sz="1800" dirty="0"/>
              <a:t>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 err="1"/>
              <a:t>Sede</a:t>
            </a:r>
            <a:r>
              <a:rPr lang="en-US" sz="1800" dirty="0"/>
              <a:t> </a:t>
            </a:r>
            <a:r>
              <a:rPr lang="en-US" sz="1800" dirty="0" err="1"/>
              <a:t>operativa</a:t>
            </a:r>
            <a:r>
              <a:rPr lang="en-US" sz="1800" dirty="0"/>
              <a:t>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 err="1"/>
              <a:t>Legale</a:t>
            </a:r>
            <a:r>
              <a:rPr lang="en-US" sz="1800" dirty="0"/>
              <a:t> </a:t>
            </a:r>
            <a:r>
              <a:rPr lang="en-US" sz="1800" dirty="0" err="1"/>
              <a:t>rappresentante</a:t>
            </a:r>
            <a:r>
              <a:rPr lang="en-US" sz="1800" dirty="0"/>
              <a:t>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 err="1"/>
              <a:t>Sito</a:t>
            </a:r>
            <a:r>
              <a:rPr lang="en-US" sz="1800" dirty="0"/>
              <a:t> Internet (se </a:t>
            </a:r>
            <a:r>
              <a:rPr lang="en-US" sz="1800" dirty="0" err="1"/>
              <a:t>attivo</a:t>
            </a:r>
            <a:r>
              <a:rPr lang="en-US" sz="1800" dirty="0"/>
              <a:t>):</a:t>
            </a: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 err="1"/>
              <a:t>Profili</a:t>
            </a:r>
            <a:r>
              <a:rPr lang="en-US" sz="1800" dirty="0"/>
              <a:t> social (se </a:t>
            </a:r>
            <a:r>
              <a:rPr lang="en-US" sz="1800" dirty="0" err="1"/>
              <a:t>attivi</a:t>
            </a:r>
            <a:r>
              <a:rPr lang="en-US" sz="1800" dirty="0"/>
              <a:t>):</a:t>
            </a: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Link video di </a:t>
            </a:r>
            <a:r>
              <a:rPr lang="en-US" sz="1800" dirty="0" err="1"/>
              <a:t>presentazione</a:t>
            </a:r>
            <a:r>
              <a:rPr lang="en-US" sz="1800" dirty="0"/>
              <a:t> (</a:t>
            </a:r>
            <a:r>
              <a:rPr lang="en-US" sz="1800" dirty="0" err="1"/>
              <a:t>facoltativo</a:t>
            </a:r>
            <a:r>
              <a:rPr lang="en-US" sz="1800" dirty="0"/>
              <a:t>):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Pec: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/>
              <a:t>E-mail: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 err="1"/>
              <a:t>Recapito</a:t>
            </a:r>
            <a:r>
              <a:rPr lang="en-US" sz="1800" dirty="0"/>
              <a:t> </a:t>
            </a:r>
            <a:r>
              <a:rPr lang="en-US" sz="1800" dirty="0" err="1"/>
              <a:t>telefonico</a:t>
            </a:r>
            <a:r>
              <a:rPr lang="en-US" sz="1800" dirty="0"/>
              <a:t>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79321A7-8E7C-4557-AF9C-34765815C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729" y="2208613"/>
            <a:ext cx="6397303" cy="33594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r>
              <a:rPr lang="en-US" sz="2500" b="1" i="1"/>
              <a:t>Descrivete il vostro progetto imprenditoriale. Perché il progetto è innovativo (in termini di prodotti/servizi, modelli di business, nuovi target di clientela, nuovi bisogni...) rispetto a quanto attualmente presente sul mercato?</a:t>
            </a:r>
            <a:endParaRPr/>
          </a:p>
        </p:txBody>
      </p:sp>
      <p:sp>
        <p:nvSpPr>
          <p:cNvPr id="114" name="Google Shape;114;p3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D0C6BE3-30CD-4BB5-A68E-5F7770A34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r>
              <a:rPr lang="en-US" sz="2500" b="1" i="1"/>
              <a:t>Da chi è composto il team? Descrivete, per ogni componente, le competenze chiave, le esperienze pregresse e il ruolo nel progetto. </a:t>
            </a:r>
            <a:endParaRPr sz="2500" b="1" i="1"/>
          </a:p>
        </p:txBody>
      </p:sp>
      <p:sp>
        <p:nvSpPr>
          <p:cNvPr id="122" name="Google Shape;122;p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805EB3E-E81B-475A-A1B7-33BC65A6C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1"/>
              <a:t>Definite la rete di partner necessaria al funzionamento del modello di business aziendale e ad aumentare le possibilità di successo nel mercato.</a:t>
            </a:r>
            <a:endParaRPr sz="2500" b="1" i="1"/>
          </a:p>
        </p:txBody>
      </p:sp>
      <p:sp>
        <p:nvSpPr>
          <p:cNvPr id="130" name="Google Shape;130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5838497-2558-4B52-A3BA-A858B58E9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1"/>
              <a:t>Quali sono i segmenti di mercato e la tipologia di clientela soddisfatta? </a:t>
            </a:r>
            <a:endParaRPr sz="2400" b="1" i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1"/>
              <a:t>A quali canali ricorrete, o avete immaginato di ricorrere, per raggiungere la vostra clientela?</a:t>
            </a:r>
            <a:endParaRPr sz="2400" b="1" i="1"/>
          </a:p>
        </p:txBody>
      </p:sp>
      <p:sp>
        <p:nvSpPr>
          <p:cNvPr id="138" name="Google Shape;138;p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E5553E-90D0-401C-8F6B-B70CAA4BD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1" dirty="0"/>
              <a:t>Qual è il </a:t>
            </a:r>
            <a:r>
              <a:rPr lang="en-US" sz="2400" b="1" i="1" dirty="0" err="1"/>
              <a:t>mercato</a:t>
            </a:r>
            <a:r>
              <a:rPr lang="en-US" sz="2400" b="1" i="1" dirty="0"/>
              <a:t> di </a:t>
            </a:r>
            <a:r>
              <a:rPr lang="en-US" sz="2400" b="1" i="1" dirty="0" err="1"/>
              <a:t>riferimento</a:t>
            </a:r>
            <a:r>
              <a:rPr lang="en-US" sz="2400" b="1" i="1" dirty="0"/>
              <a:t> </a:t>
            </a:r>
            <a:r>
              <a:rPr lang="en-US" sz="2400" b="1" i="1" dirty="0" err="1"/>
              <a:t>nel</a:t>
            </a:r>
            <a:r>
              <a:rPr lang="en-US" sz="2400" b="1" i="1" dirty="0"/>
              <a:t> quale opera </a:t>
            </a:r>
            <a:r>
              <a:rPr lang="en-US" sz="2400" b="1" i="1" dirty="0" err="1"/>
              <a:t>l’impresa</a:t>
            </a:r>
            <a:r>
              <a:rPr lang="en-US" sz="2400" b="1" i="1" dirty="0"/>
              <a:t> e le sue </a:t>
            </a:r>
            <a:r>
              <a:rPr lang="en-US" sz="2400" b="1" i="1" dirty="0" err="1"/>
              <a:t>dimensioni</a:t>
            </a:r>
            <a:r>
              <a:rPr lang="en-US" sz="2400" b="1" i="1" dirty="0"/>
              <a:t>? </a:t>
            </a:r>
            <a:r>
              <a:rPr lang="en-US" sz="2400" b="1" i="1" dirty="0" err="1"/>
              <a:t>Quali</a:t>
            </a:r>
            <a:r>
              <a:rPr lang="en-US" sz="2400" b="1" i="1" dirty="0"/>
              <a:t> </a:t>
            </a:r>
            <a:r>
              <a:rPr lang="en-US" sz="2400" b="1" i="1" dirty="0" err="1"/>
              <a:t>sono</a:t>
            </a:r>
            <a:r>
              <a:rPr lang="en-US" sz="2400" b="1" i="1" dirty="0"/>
              <a:t> le </a:t>
            </a:r>
            <a:r>
              <a:rPr lang="en-US" sz="2400" b="1" i="1" dirty="0" err="1"/>
              <a:t>prospettive</a:t>
            </a:r>
            <a:r>
              <a:rPr lang="en-US" sz="2400" b="1" i="1" dirty="0"/>
              <a:t> di </a:t>
            </a:r>
            <a:r>
              <a:rPr lang="en-US" sz="2400" b="1" i="1" dirty="0" err="1"/>
              <a:t>crescita</a:t>
            </a:r>
            <a:r>
              <a:rPr lang="en-US" sz="2400" b="1" i="1" dirty="0"/>
              <a:t> per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prossimi</a:t>
            </a:r>
            <a:r>
              <a:rPr lang="en-US" sz="2400" b="1" i="1" dirty="0"/>
              <a:t> 36 </a:t>
            </a:r>
            <a:r>
              <a:rPr lang="en-US" sz="2400" b="1" i="1" dirty="0" err="1"/>
              <a:t>mesi</a:t>
            </a:r>
            <a:r>
              <a:rPr lang="en-US" sz="2400" b="1" i="1" dirty="0"/>
              <a:t>?</a:t>
            </a:r>
            <a:endParaRPr sz="2500" b="1" i="1" dirty="0"/>
          </a:p>
        </p:txBody>
      </p:sp>
      <p:sp>
        <p:nvSpPr>
          <p:cNvPr id="146" name="Google Shape;146;p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018503A-DF19-47A1-9810-C4E5D169A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1"/>
              <a:t>Quali sono i vostri potenziali concorrenti? </a:t>
            </a:r>
            <a:r>
              <a:rPr lang="en-US" sz="2400" b="1" i="1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Perché i clienti dovrebbero scegliere i vostri prodotti/servizi rispetto a quelli attualmente presenti sul mercato?</a:t>
            </a:r>
            <a:endParaRPr sz="2500" b="1" i="1"/>
          </a:p>
        </p:txBody>
      </p:sp>
      <p:sp>
        <p:nvSpPr>
          <p:cNvPr id="154" name="Google Shape;154;p8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1CFC420-69B7-4DD4-A8D1-F186F34BC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1" dirty="0"/>
              <a:t>In </a:t>
            </a:r>
            <a:r>
              <a:rPr lang="en-US" sz="2400" b="1" i="1" dirty="0" err="1"/>
              <a:t>che</a:t>
            </a:r>
            <a:r>
              <a:rPr lang="en-US" sz="2400" b="1" i="1" dirty="0"/>
              <a:t> </a:t>
            </a:r>
            <a:r>
              <a:rPr lang="en-US" sz="2400" b="1" i="1" dirty="0" err="1"/>
              <a:t>stadio</a:t>
            </a:r>
            <a:r>
              <a:rPr lang="en-US" sz="2400" b="1" i="1" dirty="0"/>
              <a:t> di </a:t>
            </a:r>
            <a:r>
              <a:rPr lang="en-US" sz="2400" b="1" i="1" dirty="0" err="1"/>
              <a:t>sviluppo</a:t>
            </a:r>
            <a:r>
              <a:rPr lang="en-US" sz="2400" b="1" i="1" dirty="0"/>
              <a:t> </a:t>
            </a:r>
            <a:r>
              <a:rPr lang="en-US" sz="2400" b="1" i="1" dirty="0" err="1"/>
              <a:t>si</a:t>
            </a:r>
            <a:r>
              <a:rPr lang="en-US" sz="2400" b="1" i="1" dirty="0"/>
              <a:t> </a:t>
            </a:r>
            <a:r>
              <a:rPr lang="en-US" sz="2400" b="1" i="1" dirty="0" err="1"/>
              <a:t>trova</a:t>
            </a:r>
            <a:r>
              <a:rPr lang="en-US" sz="2400" b="1" i="1" dirty="0"/>
              <a:t> la vostra </a:t>
            </a:r>
            <a:r>
              <a:rPr lang="en-US" sz="2400" b="1" i="1" dirty="0" err="1"/>
              <a:t>iniziativa</a:t>
            </a:r>
            <a:r>
              <a:rPr lang="en-US" sz="2400" b="1" i="1" dirty="0"/>
              <a:t>? </a:t>
            </a:r>
            <a:r>
              <a:rPr lang="en-US" sz="2400" b="1" i="1" dirty="0" err="1"/>
              <a:t>Quali</a:t>
            </a:r>
            <a:r>
              <a:rPr lang="en-US" sz="2400" b="1" i="1" dirty="0"/>
              <a:t> </a:t>
            </a:r>
            <a:r>
              <a:rPr lang="en-US" sz="2400" b="1" i="1" dirty="0" err="1"/>
              <a:t>sono</a:t>
            </a:r>
            <a:r>
              <a:rPr lang="en-US" sz="2400" b="1" i="1" dirty="0"/>
              <a:t>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principali</a:t>
            </a:r>
            <a:r>
              <a:rPr lang="en-US" sz="2400" b="1" i="1" dirty="0"/>
              <a:t> </a:t>
            </a:r>
            <a:r>
              <a:rPr lang="en-US" sz="2400" b="1" i="1" dirty="0" err="1"/>
              <a:t>risultati</a:t>
            </a:r>
            <a:r>
              <a:rPr lang="en-US" sz="2400" b="1" i="1" dirty="0"/>
              <a:t> </a:t>
            </a:r>
            <a:r>
              <a:rPr lang="en-US" sz="2400" b="1" i="1" dirty="0" err="1"/>
              <a:t>che</a:t>
            </a:r>
            <a:r>
              <a:rPr lang="en-US" sz="2400" b="1" i="1" dirty="0"/>
              <a:t> </a:t>
            </a:r>
            <a:r>
              <a:rPr lang="en-US" sz="2400" b="1" i="1" dirty="0" err="1"/>
              <a:t>avete</a:t>
            </a:r>
            <a:r>
              <a:rPr lang="en-US" sz="2400" b="1" i="1" dirty="0"/>
              <a:t> </a:t>
            </a:r>
            <a:r>
              <a:rPr lang="en-US" sz="2400" b="1" i="1" dirty="0" err="1"/>
              <a:t>raggiunto</a:t>
            </a:r>
            <a:r>
              <a:rPr lang="en-US" sz="2400" b="1" i="1" dirty="0"/>
              <a:t> </a:t>
            </a:r>
            <a:r>
              <a:rPr lang="en-US" sz="2400" b="1" i="1" dirty="0" err="1"/>
              <a:t>nel</a:t>
            </a:r>
            <a:r>
              <a:rPr lang="en-US" sz="2400" b="1" i="1" dirty="0"/>
              <a:t> </a:t>
            </a:r>
            <a:r>
              <a:rPr lang="en-US" sz="2400" b="1" i="1" dirty="0" err="1"/>
              <a:t>corso</a:t>
            </a:r>
            <a:r>
              <a:rPr lang="en-US" sz="2400" b="1" i="1" dirty="0"/>
              <a:t> </a:t>
            </a:r>
            <a:r>
              <a:rPr lang="en-US" sz="2400" b="1" i="1" dirty="0" err="1"/>
              <a:t>degli</a:t>
            </a:r>
            <a:r>
              <a:rPr lang="en-US" sz="2400" b="1" i="1" dirty="0"/>
              <a:t> </a:t>
            </a:r>
            <a:r>
              <a:rPr lang="en-US" sz="2400" b="1" i="1" dirty="0" err="1"/>
              <a:t>ultimi</a:t>
            </a:r>
            <a:r>
              <a:rPr lang="en-US" sz="2400" b="1" i="1" dirty="0"/>
              <a:t> due anni? Se la </a:t>
            </a:r>
            <a:r>
              <a:rPr lang="en-US" sz="2400" b="1" i="1" dirty="0" err="1"/>
              <a:t>società</a:t>
            </a:r>
            <a:r>
              <a:rPr lang="en-US" sz="2400" b="1" i="1" dirty="0"/>
              <a:t> è di </a:t>
            </a:r>
            <a:r>
              <a:rPr lang="en-US" sz="2400" b="1" i="1" dirty="0" err="1"/>
              <a:t>recente</a:t>
            </a:r>
            <a:r>
              <a:rPr lang="en-US" sz="2400" b="1" i="1" dirty="0"/>
              <a:t> </a:t>
            </a:r>
            <a:r>
              <a:rPr lang="en-US" sz="2400" b="1" i="1" dirty="0" err="1"/>
              <a:t>costituzione</a:t>
            </a:r>
            <a:r>
              <a:rPr lang="en-US" sz="2400" b="1" i="1" dirty="0"/>
              <a:t>, </a:t>
            </a:r>
            <a:r>
              <a:rPr lang="en-US" sz="2400" b="1" i="1" dirty="0" err="1"/>
              <a:t>quali</a:t>
            </a:r>
            <a:r>
              <a:rPr lang="en-US" sz="2400" b="1" i="1" dirty="0"/>
              <a:t> tempi </a:t>
            </a:r>
            <a:r>
              <a:rPr lang="en-US" sz="2400" b="1" i="1" dirty="0" err="1"/>
              <a:t>prevedete</a:t>
            </a:r>
            <a:r>
              <a:rPr lang="en-US" sz="2400" b="1" i="1" dirty="0"/>
              <a:t> per la </a:t>
            </a:r>
            <a:r>
              <a:rPr lang="en-US" sz="2400" b="1" i="1" dirty="0" err="1"/>
              <a:t>realizzazione</a:t>
            </a:r>
            <a:r>
              <a:rPr lang="en-US" sz="2400" b="1" i="1" dirty="0"/>
              <a:t> </a:t>
            </a:r>
            <a:r>
              <a:rPr lang="en-US" sz="2400" b="1" i="1" dirty="0" err="1"/>
              <a:t>dell’iniziativa</a:t>
            </a:r>
            <a:r>
              <a:rPr lang="en-US" sz="2400" b="1" i="1" dirty="0"/>
              <a:t>?</a:t>
            </a:r>
            <a:endParaRPr sz="2500" b="1" i="1" dirty="0"/>
          </a:p>
        </p:txBody>
      </p:sp>
      <p:sp>
        <p:nvSpPr>
          <p:cNvPr id="162" name="Google Shape;162;p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26423" cy="3367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27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6E29F13-2119-48C7-87CC-18A0453E6A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78" y="5355771"/>
            <a:ext cx="2860668" cy="15022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413</Words>
  <Application>Microsoft Office PowerPoint</Application>
  <PresentationFormat>Widescreen</PresentationFormat>
  <Paragraphs>35</Paragraphs>
  <Slides>14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di Office</vt:lpstr>
      <vt:lpstr>Presentazione standard di PowerPoint</vt:lpstr>
      <vt:lpstr>Inserite i dati della società </vt:lpstr>
      <vt:lpstr>Descrivete il vostro progetto imprenditoriale. Perché il progetto è innovativo (in termini di prodotti/servizi, modelli di business, nuovi target di clientela, nuovi bisogni...) rispetto a quanto attualmente presente sul mercato?</vt:lpstr>
      <vt:lpstr>Da chi è composto il team? Descrivete, per ogni componente, le competenze chiave, le esperienze pregresse e il ruolo nel progetto. </vt:lpstr>
      <vt:lpstr>Definite la rete di partner necessaria al funzionamento del modello di business aziendale e ad aumentare le possibilità di successo nel mercato.</vt:lpstr>
      <vt:lpstr>Quali sono i segmenti di mercato e la tipologia di clientela soddisfatta?  A quali canali ricorrete, o avete immaginato di ricorrere, per raggiungere la vostra clientela?</vt:lpstr>
      <vt:lpstr>Qual è il mercato di riferimento nel quale opera l’impresa e le sue dimensioni? Quali sono le prospettive di crescita per i prossimi 36 mesi?</vt:lpstr>
      <vt:lpstr>Quali sono i vostri potenziali concorrenti? Perché i clienti dovrebbero scegliere i vostri prodotti/servizi rispetto a quelli attualmente presenti sul mercato?</vt:lpstr>
      <vt:lpstr>In che stadio di sviluppo si trova la vostra iniziativa? Quali sono i principali risultati che avete raggiunto nel corso degli ultimi due anni? Se la società è di recente costituzione, quali tempi prevedete per la realizzazione dell’iniziativa?</vt:lpstr>
      <vt:lpstr>Quali parametri utilizzate per valutare i successi della vostra società?  (ad es. ROI, % crescita di fatturato, n. di prodotti/servizi venduti ecc.)</vt:lpstr>
      <vt:lpstr> Quali sfide pensate di dover affrontare nei prossimi dodici mesi? </vt:lpstr>
      <vt:lpstr> Qual è il modello di sostenibilità economica del progetto? Quali ricavi e costi avete stimato nei prossimi 36 mesi? Quali investimenti sono necessari per supportare la vostra iniziativa? </vt:lpstr>
      <vt:lpstr> Su quali dimensioni sociali, ambientali e territoriali impatterà il vostro progetto? </vt:lpstr>
      <vt:lpstr> Firma digitale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Bufano Cristina</dc:creator>
  <cp:lastModifiedBy>Pacella Lucia</cp:lastModifiedBy>
  <cp:revision>11</cp:revision>
  <dcterms:created xsi:type="dcterms:W3CDTF">2020-09-02T09:54:02Z</dcterms:created>
  <dcterms:modified xsi:type="dcterms:W3CDTF">2021-06-22T13:37:11Z</dcterms:modified>
</cp:coreProperties>
</file>